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24384000" cy="13716000"/>
  <p:notesSz cx="6858000" cy="9144000"/>
  <p:embeddedFontLst>
    <p:embeddedFont>
      <p:font typeface="League Spartan" charset="1" panose="00000800000000000000"/>
      <p:regular r:id="rId16"/>
    </p:embeddedFont>
    <p:embeddedFont>
      <p:font typeface="Montserrat Classic" charset="1" panose="00000500000000000000"/>
      <p:regular r:id="rId17"/>
    </p:embeddedFont>
    <p:embeddedFont>
      <p:font typeface="Montserrat Classic Bold" charset="1" panose="00000800000000000000"/>
      <p:regular r:id="rId18"/>
    </p:embeddedFont>
    <p:embeddedFont>
      <p:font typeface="Open Sans" charset="1" panose="020B0606030504020204"/>
      <p:regular r:id="rId19"/>
    </p:embeddedFont>
    <p:embeddedFont>
      <p:font typeface="Open Sans Bold" charset="1" panose="020B080603050402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1388" t="-30115" r="-28296" b="-23776"/>
            </a:stretch>
          </a:blipFill>
        </p:spPr>
      </p:sp>
      <p:sp>
        <p:nvSpPr>
          <p:cNvPr name="Freeform 3" id="3"/>
          <p:cNvSpPr/>
          <p:nvPr/>
        </p:nvSpPr>
        <p:spPr>
          <a:xfrm flipH="false" flipV="false" rot="-5400000">
            <a:off x="12192000" y="-267249"/>
            <a:ext cx="14622837" cy="14622837"/>
          </a:xfrm>
          <a:custGeom>
            <a:avLst/>
            <a:gdLst/>
            <a:ahLst/>
            <a:cxnLst/>
            <a:rect r="r" b="b" t="t" l="l"/>
            <a:pathLst>
              <a:path h="14622837" w="14622837">
                <a:moveTo>
                  <a:pt x="0" y="0"/>
                </a:moveTo>
                <a:lnTo>
                  <a:pt x="14622837" y="0"/>
                </a:lnTo>
                <a:lnTo>
                  <a:pt x="14622837" y="14622838"/>
                </a:lnTo>
                <a:lnTo>
                  <a:pt x="0" y="14622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263964" y="6843227"/>
            <a:ext cx="7550874" cy="7748098"/>
          </a:xfrm>
          <a:custGeom>
            <a:avLst/>
            <a:gdLst/>
            <a:ahLst/>
            <a:cxnLst/>
            <a:rect r="r" b="b" t="t" l="l"/>
            <a:pathLst>
              <a:path h="7748098" w="7550874">
                <a:moveTo>
                  <a:pt x="0" y="0"/>
                </a:moveTo>
                <a:lnTo>
                  <a:pt x="7550873" y="0"/>
                </a:lnTo>
                <a:lnTo>
                  <a:pt x="7550873" y="7748098"/>
                </a:lnTo>
                <a:lnTo>
                  <a:pt x="0" y="77480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true" rot="0">
            <a:off x="-173937" y="-267249"/>
            <a:ext cx="5830227" cy="5982509"/>
          </a:xfrm>
          <a:custGeom>
            <a:avLst/>
            <a:gdLst/>
            <a:ahLst/>
            <a:cxnLst/>
            <a:rect r="r" b="b" t="t" l="l"/>
            <a:pathLst>
              <a:path h="5982509" w="5830227">
                <a:moveTo>
                  <a:pt x="0" y="5982510"/>
                </a:moveTo>
                <a:lnTo>
                  <a:pt x="5830227" y="5982510"/>
                </a:lnTo>
                <a:lnTo>
                  <a:pt x="5830227" y="0"/>
                </a:lnTo>
                <a:lnTo>
                  <a:pt x="0" y="0"/>
                </a:lnTo>
                <a:lnTo>
                  <a:pt x="0" y="598251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6" id="6"/>
          <p:cNvSpPr/>
          <p:nvPr/>
        </p:nvSpPr>
        <p:spPr>
          <a:xfrm>
            <a:off x="1371600" y="9934330"/>
            <a:ext cx="428469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21125365" y="-212884"/>
            <a:ext cx="3753680" cy="2054287"/>
          </a:xfrm>
          <a:custGeom>
            <a:avLst/>
            <a:gdLst/>
            <a:ahLst/>
            <a:cxnLst/>
            <a:rect r="r" b="b" t="t" l="l"/>
            <a:pathLst>
              <a:path h="2054287" w="3753680">
                <a:moveTo>
                  <a:pt x="0" y="0"/>
                </a:moveTo>
                <a:lnTo>
                  <a:pt x="3753680" y="0"/>
                </a:lnTo>
                <a:lnTo>
                  <a:pt x="3753680" y="2054287"/>
                </a:lnTo>
                <a:lnTo>
                  <a:pt x="0" y="20542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393197" y="10717276"/>
            <a:ext cx="3753680" cy="1352751"/>
          </a:xfrm>
          <a:custGeom>
            <a:avLst/>
            <a:gdLst/>
            <a:ahLst/>
            <a:cxnLst/>
            <a:rect r="r" b="b" t="t" l="l"/>
            <a:pathLst>
              <a:path h="1352751" w="3753680">
                <a:moveTo>
                  <a:pt x="0" y="0"/>
                </a:moveTo>
                <a:lnTo>
                  <a:pt x="3753680" y="0"/>
                </a:lnTo>
                <a:lnTo>
                  <a:pt x="3753680" y="1352751"/>
                </a:lnTo>
                <a:lnTo>
                  <a:pt x="0" y="1352751"/>
                </a:lnTo>
                <a:lnTo>
                  <a:pt x="0" y="0"/>
                </a:lnTo>
                <a:close/>
              </a:path>
            </a:pathLst>
          </a:custGeom>
          <a:blipFill>
            <a:blip r:embed="rId9">
              <a:extLst>
                <a:ext uri="{96DAC541-7B7A-43D3-8B79-37D633B846F1}">
                  <asvg:svgBlip xmlns:asvg="http://schemas.microsoft.com/office/drawing/2016/SVG/main" r:embed="rId10"/>
                </a:ext>
              </a:extLst>
            </a:blip>
            <a:stretch>
              <a:fillRect l="0" t="0" r="0" b="-51859"/>
            </a:stretch>
          </a:blipFill>
        </p:spPr>
      </p:sp>
      <p:sp>
        <p:nvSpPr>
          <p:cNvPr name="TextBox 9" id="9"/>
          <p:cNvSpPr txBox="true"/>
          <p:nvPr/>
        </p:nvSpPr>
        <p:spPr>
          <a:xfrm rot="0">
            <a:off x="1076938" y="4175560"/>
            <a:ext cx="14665012" cy="4977720"/>
          </a:xfrm>
          <a:prstGeom prst="rect">
            <a:avLst/>
          </a:prstGeom>
        </p:spPr>
        <p:txBody>
          <a:bodyPr anchor="t" rtlCol="false" tIns="0" lIns="0" bIns="0" rIns="0">
            <a:spAutoFit/>
          </a:bodyPr>
          <a:lstStyle/>
          <a:p>
            <a:pPr algn="l">
              <a:lnSpc>
                <a:spcPts val="13297"/>
              </a:lnSpc>
              <a:spcBef>
                <a:spcPct val="0"/>
              </a:spcBef>
            </a:pPr>
            <a:r>
              <a:rPr lang="en-US" sz="9498">
                <a:solidFill>
                  <a:srgbClr val="FFFFFF"/>
                </a:solidFill>
                <a:latin typeface="League Spartan"/>
                <a:ea typeface="League Spartan"/>
                <a:cs typeface="League Spartan"/>
                <a:sym typeface="League Spartan"/>
              </a:rPr>
              <a:t>S&amp;P 500 + Popular Stocks: Daily Trends &amp; % Change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12E2E"/>
        </a:solidFill>
      </p:bgPr>
    </p:bg>
    <p:spTree>
      <p:nvGrpSpPr>
        <p:cNvPr id="1" name=""/>
        <p:cNvGrpSpPr/>
        <p:nvPr/>
      </p:nvGrpSpPr>
      <p:grpSpPr>
        <a:xfrm>
          <a:off x="0" y="0"/>
          <a:ext cx="0" cy="0"/>
          <a:chOff x="0" y="0"/>
          <a:chExt cx="0" cy="0"/>
        </a:xfrm>
      </p:grpSpPr>
      <p:sp>
        <p:nvSpPr>
          <p:cNvPr name="Freeform 2" id="2"/>
          <p:cNvSpPr/>
          <p:nvPr/>
        </p:nvSpPr>
        <p:spPr>
          <a:xfrm flipH="false" flipV="false" rot="0">
            <a:off x="-2308022" y="-412083"/>
            <a:ext cx="12793372" cy="14361097"/>
          </a:xfrm>
          <a:custGeom>
            <a:avLst/>
            <a:gdLst/>
            <a:ahLst/>
            <a:cxnLst/>
            <a:rect r="r" b="b" t="t" l="l"/>
            <a:pathLst>
              <a:path h="14361097" w="12793372">
                <a:moveTo>
                  <a:pt x="0" y="0"/>
                </a:moveTo>
                <a:lnTo>
                  <a:pt x="12793372" y="0"/>
                </a:lnTo>
                <a:lnTo>
                  <a:pt x="12793372" y="14361096"/>
                </a:lnTo>
                <a:lnTo>
                  <a:pt x="0" y="14361096"/>
                </a:lnTo>
                <a:lnTo>
                  <a:pt x="0" y="0"/>
                </a:lnTo>
                <a:close/>
              </a:path>
            </a:pathLst>
          </a:custGeom>
          <a:blipFill>
            <a:blip r:embed="rId2"/>
            <a:stretch>
              <a:fillRect l="-17656" t="0" r="-32015" b="0"/>
            </a:stretch>
          </a:blipFill>
        </p:spPr>
      </p:sp>
      <p:sp>
        <p:nvSpPr>
          <p:cNvPr name="Freeform 3" id="3"/>
          <p:cNvSpPr/>
          <p:nvPr/>
        </p:nvSpPr>
        <p:spPr>
          <a:xfrm flipH="false" flipV="false" rot="0">
            <a:off x="11260126" y="12347977"/>
            <a:ext cx="497978" cy="497978"/>
          </a:xfrm>
          <a:custGeom>
            <a:avLst/>
            <a:gdLst/>
            <a:ahLst/>
            <a:cxnLst/>
            <a:rect r="r" b="b" t="t" l="l"/>
            <a:pathLst>
              <a:path h="497978" w="497978">
                <a:moveTo>
                  <a:pt x="0" y="0"/>
                </a:moveTo>
                <a:lnTo>
                  <a:pt x="497978" y="0"/>
                </a:lnTo>
                <a:lnTo>
                  <a:pt x="497978" y="497978"/>
                </a:lnTo>
                <a:lnTo>
                  <a:pt x="0" y="4979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39845" y="12277762"/>
            <a:ext cx="568192" cy="568192"/>
          </a:xfrm>
          <a:custGeom>
            <a:avLst/>
            <a:gdLst/>
            <a:ahLst/>
            <a:cxnLst/>
            <a:rect r="r" b="b" t="t" l="l"/>
            <a:pathLst>
              <a:path h="568192" w="568192">
                <a:moveTo>
                  <a:pt x="0" y="0"/>
                </a:moveTo>
                <a:lnTo>
                  <a:pt x="568192" y="0"/>
                </a:lnTo>
                <a:lnTo>
                  <a:pt x="568192" y="568193"/>
                </a:lnTo>
                <a:lnTo>
                  <a:pt x="0" y="568193"/>
                </a:lnTo>
                <a:lnTo>
                  <a:pt x="0" y="0"/>
                </a:lnTo>
                <a:close/>
              </a:path>
            </a:pathLst>
          </a:custGeom>
          <a:blipFill>
            <a:blip r:embed="rId5"/>
            <a:stretch>
              <a:fillRect l="0" t="0" r="0" b="0"/>
            </a:stretch>
          </a:blipFill>
        </p:spPr>
      </p:sp>
      <p:sp>
        <p:nvSpPr>
          <p:cNvPr name="Freeform 5" id="5"/>
          <p:cNvSpPr/>
          <p:nvPr/>
        </p:nvSpPr>
        <p:spPr>
          <a:xfrm flipH="false" flipV="false" rot="0">
            <a:off x="20783847" y="12182568"/>
            <a:ext cx="663387" cy="663387"/>
          </a:xfrm>
          <a:custGeom>
            <a:avLst/>
            <a:gdLst/>
            <a:ahLst/>
            <a:cxnLst/>
            <a:rect r="r" b="b" t="t" l="l"/>
            <a:pathLst>
              <a:path h="663387" w="663387">
                <a:moveTo>
                  <a:pt x="0" y="0"/>
                </a:moveTo>
                <a:lnTo>
                  <a:pt x="663387" y="0"/>
                </a:lnTo>
                <a:lnTo>
                  <a:pt x="663387" y="663387"/>
                </a:lnTo>
                <a:lnTo>
                  <a:pt x="0" y="663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3154508" y="3660187"/>
            <a:ext cx="7961032" cy="6327046"/>
          </a:xfrm>
          <a:prstGeom prst="rect">
            <a:avLst/>
          </a:prstGeom>
        </p:spPr>
        <p:txBody>
          <a:bodyPr anchor="t" rtlCol="false" tIns="0" lIns="0" bIns="0" rIns="0">
            <a:spAutoFit/>
          </a:bodyPr>
          <a:lstStyle/>
          <a:p>
            <a:pPr algn="ctr">
              <a:lnSpc>
                <a:spcPts val="18562"/>
              </a:lnSpc>
            </a:pPr>
            <a:r>
              <a:rPr lang="en-US" sz="13258">
                <a:solidFill>
                  <a:srgbClr val="FFFFFF"/>
                </a:solidFill>
                <a:latin typeface="League Spartan"/>
                <a:ea typeface="League Spartan"/>
                <a:cs typeface="League Spartan"/>
                <a:sym typeface="League Spartan"/>
              </a:rPr>
              <a:t>Thank</a:t>
            </a:r>
          </a:p>
          <a:p>
            <a:pPr algn="ctr">
              <a:lnSpc>
                <a:spcPts val="18562"/>
              </a:lnSpc>
            </a:pPr>
            <a:r>
              <a:rPr lang="en-US" sz="13258">
                <a:solidFill>
                  <a:srgbClr val="FFFFFF"/>
                </a:solidFill>
                <a:latin typeface="League Spartan"/>
                <a:ea typeface="League Spartan"/>
                <a:cs typeface="League Spartan"/>
                <a:sym typeface="League Spartan"/>
              </a:rPr>
              <a:t>You</a:t>
            </a:r>
          </a:p>
          <a:p>
            <a:pPr algn="ctr">
              <a:lnSpc>
                <a:spcPts val="13148"/>
              </a:lnSpc>
              <a:spcBef>
                <a:spcPct val="0"/>
              </a:spcBef>
            </a:pPr>
          </a:p>
        </p:txBody>
      </p:sp>
      <p:sp>
        <p:nvSpPr>
          <p:cNvPr name="TextBox 7" id="7"/>
          <p:cNvSpPr txBox="true"/>
          <p:nvPr/>
        </p:nvSpPr>
        <p:spPr>
          <a:xfrm rot="0">
            <a:off x="11929554" y="12478560"/>
            <a:ext cx="2449909"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a:ea typeface="Open Sans"/>
                <a:cs typeface="Open Sans"/>
                <a:sym typeface="Open Sans"/>
              </a:rPr>
              <a:t>Astrid Kusumaningtyas</a:t>
            </a:r>
          </a:p>
        </p:txBody>
      </p:sp>
      <p:sp>
        <p:nvSpPr>
          <p:cNvPr name="TextBox 8" id="8"/>
          <p:cNvSpPr txBox="true"/>
          <p:nvPr/>
        </p:nvSpPr>
        <p:spPr>
          <a:xfrm rot="0">
            <a:off x="16977978" y="12398981"/>
            <a:ext cx="2728218" cy="29718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Open Sans"/>
                <a:ea typeface="Open Sans"/>
                <a:cs typeface="Open Sans"/>
                <a:sym typeface="Open Sans"/>
              </a:rPr>
              <a:t>astridktyas12@gmail.com</a:t>
            </a:r>
          </a:p>
        </p:txBody>
      </p:sp>
      <p:sp>
        <p:nvSpPr>
          <p:cNvPr name="TextBox 9" id="9"/>
          <p:cNvSpPr txBox="true"/>
          <p:nvPr/>
        </p:nvSpPr>
        <p:spPr>
          <a:xfrm rot="0">
            <a:off x="21618684" y="12398981"/>
            <a:ext cx="799009" cy="297180"/>
          </a:xfrm>
          <a:prstGeom prst="rect">
            <a:avLst/>
          </a:prstGeom>
        </p:spPr>
        <p:txBody>
          <a:bodyPr anchor="t" rtlCol="false" tIns="0" lIns="0" bIns="0" rIns="0">
            <a:spAutoFit/>
          </a:bodyPr>
          <a:lstStyle/>
          <a:p>
            <a:pPr algn="ctr">
              <a:lnSpc>
                <a:spcPts val="2520"/>
              </a:lnSpc>
              <a:spcBef>
                <a:spcPct val="0"/>
              </a:spcBef>
            </a:pPr>
            <a:r>
              <a:rPr lang="en-US" sz="1800">
                <a:solidFill>
                  <a:srgbClr val="FFFFFF"/>
                </a:solidFill>
                <a:latin typeface="Open Sans"/>
                <a:ea typeface="Open Sans"/>
                <a:cs typeface="Open Sans"/>
                <a:sym typeface="Open Sans"/>
              </a:rPr>
              <a:t>astyas1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12E2E"/>
        </a:solidFill>
      </p:bgPr>
    </p:bg>
    <p:spTree>
      <p:nvGrpSpPr>
        <p:cNvPr id="1" name=""/>
        <p:cNvGrpSpPr/>
        <p:nvPr/>
      </p:nvGrpSpPr>
      <p:grpSpPr>
        <a:xfrm>
          <a:off x="0" y="0"/>
          <a:ext cx="0" cy="0"/>
          <a:chOff x="0" y="0"/>
          <a:chExt cx="0" cy="0"/>
        </a:xfrm>
      </p:grpSpPr>
      <p:sp>
        <p:nvSpPr>
          <p:cNvPr name="Freeform 2" id="2"/>
          <p:cNvSpPr/>
          <p:nvPr/>
        </p:nvSpPr>
        <p:spPr>
          <a:xfrm flipH="false" flipV="false" rot="0">
            <a:off x="10421547" y="0"/>
            <a:ext cx="13962453" cy="13716000"/>
          </a:xfrm>
          <a:custGeom>
            <a:avLst/>
            <a:gdLst/>
            <a:ahLst/>
            <a:cxnLst/>
            <a:rect r="r" b="b" t="t" l="l"/>
            <a:pathLst>
              <a:path h="13716000" w="13962453">
                <a:moveTo>
                  <a:pt x="0" y="0"/>
                </a:moveTo>
                <a:lnTo>
                  <a:pt x="13962453" y="0"/>
                </a:lnTo>
                <a:lnTo>
                  <a:pt x="13962453" y="13716000"/>
                </a:lnTo>
                <a:lnTo>
                  <a:pt x="0" y="13716000"/>
                </a:lnTo>
                <a:lnTo>
                  <a:pt x="0" y="0"/>
                </a:lnTo>
                <a:close/>
              </a:path>
            </a:pathLst>
          </a:custGeom>
          <a:blipFill>
            <a:blip r:embed="rId2">
              <a:alphaModFix amt="67000"/>
            </a:blip>
            <a:stretch>
              <a:fillRect l="-23676" t="0" r="-23676" b="0"/>
            </a:stretch>
          </a:blipFill>
        </p:spPr>
      </p:sp>
      <p:sp>
        <p:nvSpPr>
          <p:cNvPr name="TextBox 3" id="3"/>
          <p:cNvSpPr txBox="true"/>
          <p:nvPr/>
        </p:nvSpPr>
        <p:spPr>
          <a:xfrm rot="0">
            <a:off x="6111059" y="4149342"/>
            <a:ext cx="12161883" cy="7287895"/>
          </a:xfrm>
          <a:prstGeom prst="rect">
            <a:avLst/>
          </a:prstGeom>
        </p:spPr>
        <p:txBody>
          <a:bodyPr anchor="t" rtlCol="false" tIns="0" lIns="0" bIns="0" rIns="0">
            <a:spAutoFit/>
          </a:bodyPr>
          <a:lstStyle/>
          <a:p>
            <a:pPr algn="ctr">
              <a:lnSpc>
                <a:spcPts val="5319"/>
              </a:lnSpc>
            </a:pPr>
            <a:r>
              <a:rPr lang="en-US" sz="3799">
                <a:solidFill>
                  <a:srgbClr val="FFFFFF"/>
                </a:solidFill>
                <a:latin typeface="Montserrat Classic"/>
                <a:ea typeface="Montserrat Classic"/>
                <a:cs typeface="Montserrat Classic"/>
                <a:sym typeface="Montserrat Classic"/>
              </a:rPr>
              <a:t>The S&amp;P 500 Popular Stocks Daily Trends and Change dataset The S&amp;P 500 Popular Stocks Daily Trends and Change dataset provides daily data on trends and price changes of companies in the S&amp;P 500 index. It includes stock prices (open, close, high, low), trading volume, daily percentage changes, market sentiment, stock tickers, and industry sectors. This dataset is useful for tracking stock performance, analyzing market trends, and predicting stock prices based on historical data.</a:t>
            </a:r>
          </a:p>
          <a:p>
            <a:pPr algn="ctr">
              <a:lnSpc>
                <a:spcPts val="5040"/>
              </a:lnSpc>
            </a:pPr>
          </a:p>
        </p:txBody>
      </p:sp>
      <p:sp>
        <p:nvSpPr>
          <p:cNvPr name="Freeform 4" id="4"/>
          <p:cNvSpPr/>
          <p:nvPr/>
        </p:nvSpPr>
        <p:spPr>
          <a:xfrm flipH="false" flipV="false" rot="0">
            <a:off x="-192972" y="8229600"/>
            <a:ext cx="5177350" cy="5486400"/>
          </a:xfrm>
          <a:custGeom>
            <a:avLst/>
            <a:gdLst/>
            <a:ahLst/>
            <a:cxnLst/>
            <a:rect r="r" b="b" t="t" l="l"/>
            <a:pathLst>
              <a:path h="5486400" w="5177350">
                <a:moveTo>
                  <a:pt x="0" y="0"/>
                </a:moveTo>
                <a:lnTo>
                  <a:pt x="5177350" y="0"/>
                </a:lnTo>
                <a:lnTo>
                  <a:pt x="517735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371600" y="1794823"/>
            <a:ext cx="21054282" cy="1094081"/>
          </a:xfrm>
          <a:prstGeom prst="rect">
            <a:avLst/>
          </a:prstGeom>
        </p:spPr>
        <p:txBody>
          <a:bodyPr anchor="t" rtlCol="false" tIns="0" lIns="0" bIns="0" rIns="0">
            <a:spAutoFit/>
          </a:bodyPr>
          <a:lstStyle/>
          <a:p>
            <a:pPr algn="ctr">
              <a:lnSpc>
                <a:spcPts val="8901"/>
              </a:lnSpc>
            </a:pPr>
            <a:r>
              <a:rPr lang="en-US" b="true" sz="6358">
                <a:solidFill>
                  <a:srgbClr val="FFFFFF"/>
                </a:solidFill>
                <a:latin typeface="Montserrat Classic Bold"/>
                <a:ea typeface="Montserrat Classic Bold"/>
                <a:cs typeface="Montserrat Classic Bold"/>
                <a:sym typeface="Montserrat Classic Bold"/>
              </a:rPr>
              <a:t>S&amp;P 500 + Popular Stocks: Daily Trends &amp; % Change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2E2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282747" cy="13716000"/>
          </a:xfrm>
          <a:custGeom>
            <a:avLst/>
            <a:gdLst/>
            <a:ahLst/>
            <a:cxnLst/>
            <a:rect r="r" b="b" t="t" l="l"/>
            <a:pathLst>
              <a:path h="13716000" w="6282747">
                <a:moveTo>
                  <a:pt x="0" y="0"/>
                </a:moveTo>
                <a:lnTo>
                  <a:pt x="6282747" y="0"/>
                </a:lnTo>
                <a:lnTo>
                  <a:pt x="6282747" y="13716000"/>
                </a:lnTo>
                <a:lnTo>
                  <a:pt x="0" y="13716000"/>
                </a:lnTo>
                <a:lnTo>
                  <a:pt x="0" y="0"/>
                </a:lnTo>
                <a:close/>
              </a:path>
            </a:pathLst>
          </a:custGeom>
          <a:blipFill>
            <a:blip r:embed="rId2"/>
            <a:stretch>
              <a:fillRect l="-29108" t="0" r="-161974" b="0"/>
            </a:stretch>
          </a:blipFill>
        </p:spPr>
      </p:sp>
      <p:sp>
        <p:nvSpPr>
          <p:cNvPr name="TextBox 3" id="3"/>
          <p:cNvSpPr txBox="true"/>
          <p:nvPr/>
        </p:nvSpPr>
        <p:spPr>
          <a:xfrm rot="0">
            <a:off x="7707728" y="1791345"/>
            <a:ext cx="13879811" cy="1160780"/>
          </a:xfrm>
          <a:prstGeom prst="rect">
            <a:avLst/>
          </a:prstGeom>
        </p:spPr>
        <p:txBody>
          <a:bodyPr anchor="t" rtlCol="false" tIns="0" lIns="0" bIns="0" rIns="0">
            <a:spAutoFit/>
          </a:bodyPr>
          <a:lstStyle/>
          <a:p>
            <a:pPr algn="ctr">
              <a:lnSpc>
                <a:spcPts val="9520"/>
              </a:lnSpc>
            </a:pPr>
            <a:r>
              <a:rPr lang="en-US" b="true" sz="6800">
                <a:solidFill>
                  <a:srgbClr val="FFFFFF"/>
                </a:solidFill>
                <a:latin typeface="Montserrat Classic Bold"/>
                <a:ea typeface="Montserrat Classic Bold"/>
                <a:cs typeface="Montserrat Classic Bold"/>
                <a:sym typeface="Montserrat Classic Bold"/>
              </a:rPr>
              <a:t>companies included in the data</a:t>
            </a:r>
          </a:p>
        </p:txBody>
      </p:sp>
      <p:sp>
        <p:nvSpPr>
          <p:cNvPr name="TextBox 4" id="4"/>
          <p:cNvSpPr txBox="true"/>
          <p:nvPr/>
        </p:nvSpPr>
        <p:spPr>
          <a:xfrm rot="0">
            <a:off x="7707728" y="5359771"/>
            <a:ext cx="14390048" cy="3980180"/>
          </a:xfrm>
          <a:prstGeom prst="rect">
            <a:avLst/>
          </a:prstGeom>
        </p:spPr>
        <p:txBody>
          <a:bodyPr anchor="t" rtlCol="false" tIns="0" lIns="0" bIns="0" rIns="0">
            <a:spAutoFit/>
          </a:bodyPr>
          <a:lstStyle/>
          <a:p>
            <a:pPr algn="ctr">
              <a:lnSpc>
                <a:spcPts val="5320"/>
              </a:lnSpc>
            </a:pPr>
            <a:r>
              <a:rPr lang="en-US" sz="3800">
                <a:solidFill>
                  <a:srgbClr val="FFFFFF"/>
                </a:solidFill>
                <a:latin typeface="Open Sans"/>
                <a:ea typeface="Open Sans"/>
                <a:cs typeface="Open Sans"/>
                <a:sym typeface="Open Sans"/>
              </a:rPr>
              <a:t>This dataset encompasses daily data from 2012 to 2021, with some missing days. However, there is no null data present. The dataset includes stock data for companies such as ADBE, INTC, MSFT, AMD, NVDA, DIS, NFLX, TSLA, META, and KFC.</a:t>
            </a:r>
          </a:p>
          <a:p>
            <a:pPr algn="ctr">
              <a:lnSpc>
                <a:spcPts val="5320"/>
              </a:lnSpc>
            </a:pPr>
          </a:p>
          <a:p>
            <a:pPr algn="ctr">
              <a:lnSpc>
                <a:spcPts val="532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2E2E"/>
        </a:solidFill>
      </p:bgPr>
    </p:bg>
    <p:spTree>
      <p:nvGrpSpPr>
        <p:cNvPr id="1" name=""/>
        <p:cNvGrpSpPr/>
        <p:nvPr/>
      </p:nvGrpSpPr>
      <p:grpSpPr>
        <a:xfrm>
          <a:off x="0" y="0"/>
          <a:ext cx="0" cy="0"/>
          <a:chOff x="0" y="0"/>
          <a:chExt cx="0" cy="0"/>
        </a:xfrm>
      </p:grpSpPr>
      <p:sp>
        <p:nvSpPr>
          <p:cNvPr name="Freeform 2" id="2"/>
          <p:cNvSpPr/>
          <p:nvPr/>
        </p:nvSpPr>
        <p:spPr>
          <a:xfrm flipH="false" flipV="false" rot="0">
            <a:off x="16249799" y="8513969"/>
            <a:ext cx="3537682" cy="4655418"/>
          </a:xfrm>
          <a:custGeom>
            <a:avLst/>
            <a:gdLst/>
            <a:ahLst/>
            <a:cxnLst/>
            <a:rect r="r" b="b" t="t" l="l"/>
            <a:pathLst>
              <a:path h="4655418" w="3537682">
                <a:moveTo>
                  <a:pt x="0" y="0"/>
                </a:moveTo>
                <a:lnTo>
                  <a:pt x="3537682" y="0"/>
                </a:lnTo>
                <a:lnTo>
                  <a:pt x="3537682" y="4655418"/>
                </a:lnTo>
                <a:lnTo>
                  <a:pt x="0" y="4655418"/>
                </a:lnTo>
                <a:lnTo>
                  <a:pt x="0" y="0"/>
                </a:lnTo>
                <a:close/>
              </a:path>
            </a:pathLst>
          </a:custGeom>
          <a:blipFill>
            <a:blip r:embed="rId2"/>
            <a:stretch>
              <a:fillRect l="0" t="-2677" r="0" b="-6953"/>
            </a:stretch>
          </a:blipFill>
        </p:spPr>
      </p:sp>
      <p:sp>
        <p:nvSpPr>
          <p:cNvPr name="Freeform 3" id="3"/>
          <p:cNvSpPr/>
          <p:nvPr/>
        </p:nvSpPr>
        <p:spPr>
          <a:xfrm flipH="false" flipV="false" rot="0">
            <a:off x="12665076" y="3261845"/>
            <a:ext cx="8782583" cy="4209269"/>
          </a:xfrm>
          <a:custGeom>
            <a:avLst/>
            <a:gdLst/>
            <a:ahLst/>
            <a:cxnLst/>
            <a:rect r="r" b="b" t="t" l="l"/>
            <a:pathLst>
              <a:path h="4209269" w="8782583">
                <a:moveTo>
                  <a:pt x="0" y="0"/>
                </a:moveTo>
                <a:lnTo>
                  <a:pt x="8782583" y="0"/>
                </a:lnTo>
                <a:lnTo>
                  <a:pt x="8782583" y="4209269"/>
                </a:lnTo>
                <a:lnTo>
                  <a:pt x="0" y="4209269"/>
                </a:lnTo>
                <a:lnTo>
                  <a:pt x="0" y="0"/>
                </a:lnTo>
                <a:close/>
              </a:path>
            </a:pathLst>
          </a:custGeom>
          <a:blipFill>
            <a:blip r:embed="rId3"/>
            <a:stretch>
              <a:fillRect l="0" t="0" r="0" b="0"/>
            </a:stretch>
          </a:blipFill>
        </p:spPr>
      </p:sp>
      <p:sp>
        <p:nvSpPr>
          <p:cNvPr name="Freeform 4" id="4"/>
          <p:cNvSpPr/>
          <p:nvPr/>
        </p:nvSpPr>
        <p:spPr>
          <a:xfrm flipH="false" flipV="false" rot="0">
            <a:off x="2168000" y="3261845"/>
            <a:ext cx="9567451" cy="4599263"/>
          </a:xfrm>
          <a:custGeom>
            <a:avLst/>
            <a:gdLst/>
            <a:ahLst/>
            <a:cxnLst/>
            <a:rect r="r" b="b" t="t" l="l"/>
            <a:pathLst>
              <a:path h="4599263" w="9567451">
                <a:moveTo>
                  <a:pt x="0" y="0"/>
                </a:moveTo>
                <a:lnTo>
                  <a:pt x="9567451" y="0"/>
                </a:lnTo>
                <a:lnTo>
                  <a:pt x="9567451" y="4599263"/>
                </a:lnTo>
                <a:lnTo>
                  <a:pt x="0" y="4599263"/>
                </a:lnTo>
                <a:lnTo>
                  <a:pt x="0" y="0"/>
                </a:lnTo>
                <a:close/>
              </a:path>
            </a:pathLst>
          </a:custGeom>
          <a:blipFill>
            <a:blip r:embed="rId4"/>
            <a:stretch>
              <a:fillRect l="0" t="0" r="0" b="0"/>
            </a:stretch>
          </a:blipFill>
        </p:spPr>
      </p:sp>
      <p:sp>
        <p:nvSpPr>
          <p:cNvPr name="Freeform 5" id="5"/>
          <p:cNvSpPr/>
          <p:nvPr/>
        </p:nvSpPr>
        <p:spPr>
          <a:xfrm flipH="false" flipV="false" rot="0">
            <a:off x="5015631" y="8678806"/>
            <a:ext cx="9290104" cy="4325742"/>
          </a:xfrm>
          <a:custGeom>
            <a:avLst/>
            <a:gdLst/>
            <a:ahLst/>
            <a:cxnLst/>
            <a:rect r="r" b="b" t="t" l="l"/>
            <a:pathLst>
              <a:path h="4325742" w="9290104">
                <a:moveTo>
                  <a:pt x="0" y="0"/>
                </a:moveTo>
                <a:lnTo>
                  <a:pt x="9290104" y="0"/>
                </a:lnTo>
                <a:lnTo>
                  <a:pt x="9290104" y="4325743"/>
                </a:lnTo>
                <a:lnTo>
                  <a:pt x="0" y="4325743"/>
                </a:lnTo>
                <a:lnTo>
                  <a:pt x="0" y="0"/>
                </a:lnTo>
                <a:close/>
              </a:path>
            </a:pathLst>
          </a:custGeom>
          <a:blipFill>
            <a:blip r:embed="rId5"/>
            <a:stretch>
              <a:fillRect l="0" t="0" r="0" b="0"/>
            </a:stretch>
          </a:blipFill>
        </p:spPr>
      </p:sp>
      <p:sp>
        <p:nvSpPr>
          <p:cNvPr name="TextBox 6" id="6"/>
          <p:cNvSpPr txBox="true"/>
          <p:nvPr/>
        </p:nvSpPr>
        <p:spPr>
          <a:xfrm rot="0">
            <a:off x="9902201" y="1127737"/>
            <a:ext cx="4579599" cy="1160780"/>
          </a:xfrm>
          <a:prstGeom prst="rect">
            <a:avLst/>
          </a:prstGeom>
        </p:spPr>
        <p:txBody>
          <a:bodyPr anchor="t" rtlCol="false" tIns="0" lIns="0" bIns="0" rIns="0">
            <a:spAutoFit/>
          </a:bodyPr>
          <a:lstStyle/>
          <a:p>
            <a:pPr algn="ctr">
              <a:lnSpc>
                <a:spcPts val="9520"/>
              </a:lnSpc>
            </a:pPr>
            <a:r>
              <a:rPr lang="en-US" sz="6800" b="true">
                <a:solidFill>
                  <a:srgbClr val="FFFFFF"/>
                </a:solidFill>
                <a:latin typeface="Montserrat Classic Bold"/>
                <a:ea typeface="Montserrat Classic Bold"/>
                <a:cs typeface="Montserrat Classic Bold"/>
                <a:sym typeface="Montserrat Classic Bold"/>
              </a:rPr>
              <a:t>Detail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2E2E"/>
        </a:solidFill>
      </p:bgPr>
    </p:bg>
    <p:spTree>
      <p:nvGrpSpPr>
        <p:cNvPr id="1" name=""/>
        <p:cNvGrpSpPr/>
        <p:nvPr/>
      </p:nvGrpSpPr>
      <p:grpSpPr>
        <a:xfrm>
          <a:off x="0" y="0"/>
          <a:ext cx="0" cy="0"/>
          <a:chOff x="0" y="0"/>
          <a:chExt cx="0" cy="0"/>
        </a:xfrm>
      </p:grpSpPr>
      <p:sp>
        <p:nvSpPr>
          <p:cNvPr name="Freeform 2" id="2"/>
          <p:cNvSpPr/>
          <p:nvPr/>
        </p:nvSpPr>
        <p:spPr>
          <a:xfrm flipH="false" flipV="false" rot="0">
            <a:off x="433871" y="5958282"/>
            <a:ext cx="24225622" cy="4744707"/>
          </a:xfrm>
          <a:custGeom>
            <a:avLst/>
            <a:gdLst/>
            <a:ahLst/>
            <a:cxnLst/>
            <a:rect r="r" b="b" t="t" l="l"/>
            <a:pathLst>
              <a:path h="4744707" w="24225622">
                <a:moveTo>
                  <a:pt x="0" y="0"/>
                </a:moveTo>
                <a:lnTo>
                  <a:pt x="24225622" y="0"/>
                </a:lnTo>
                <a:lnTo>
                  <a:pt x="24225622" y="4744708"/>
                </a:lnTo>
                <a:lnTo>
                  <a:pt x="0" y="4744708"/>
                </a:lnTo>
                <a:lnTo>
                  <a:pt x="0" y="0"/>
                </a:lnTo>
                <a:close/>
              </a:path>
            </a:pathLst>
          </a:custGeom>
          <a:blipFill>
            <a:blip r:embed="rId2"/>
            <a:stretch>
              <a:fillRect l="0" t="-13837" r="0" b="-12684"/>
            </a:stretch>
          </a:blipFill>
        </p:spPr>
      </p:sp>
      <p:sp>
        <p:nvSpPr>
          <p:cNvPr name="TextBox 3" id="3"/>
          <p:cNvSpPr txBox="true"/>
          <p:nvPr/>
        </p:nvSpPr>
        <p:spPr>
          <a:xfrm rot="0">
            <a:off x="8800131" y="1872234"/>
            <a:ext cx="5917903" cy="1170305"/>
          </a:xfrm>
          <a:prstGeom prst="rect">
            <a:avLst/>
          </a:prstGeom>
        </p:spPr>
        <p:txBody>
          <a:bodyPr anchor="t" rtlCol="false" tIns="0" lIns="0" bIns="0" rIns="0">
            <a:spAutoFit/>
          </a:bodyPr>
          <a:lstStyle/>
          <a:p>
            <a:pPr algn="ctr">
              <a:lnSpc>
                <a:spcPts val="9520"/>
              </a:lnSpc>
            </a:pPr>
            <a:r>
              <a:rPr lang="en-US" sz="6800" b="true">
                <a:solidFill>
                  <a:srgbClr val="FFFFFF"/>
                </a:solidFill>
                <a:latin typeface="Open Sans Bold"/>
                <a:ea typeface="Open Sans Bold"/>
                <a:cs typeface="Open Sans Bold"/>
                <a:sym typeface="Open Sans Bold"/>
              </a:rPr>
              <a:t>Distrobutions</a:t>
            </a:r>
          </a:p>
        </p:txBody>
      </p:sp>
      <p:sp>
        <p:nvSpPr>
          <p:cNvPr name="Freeform 4" id="4"/>
          <p:cNvSpPr/>
          <p:nvPr/>
        </p:nvSpPr>
        <p:spPr>
          <a:xfrm flipH="false" flipV="false" rot="0">
            <a:off x="18834790" y="0"/>
            <a:ext cx="6120730" cy="5486400"/>
          </a:xfrm>
          <a:custGeom>
            <a:avLst/>
            <a:gdLst/>
            <a:ahLst/>
            <a:cxnLst/>
            <a:rect r="r" b="b" t="t" l="l"/>
            <a:pathLst>
              <a:path h="5486400" w="6120730">
                <a:moveTo>
                  <a:pt x="0" y="0"/>
                </a:moveTo>
                <a:lnTo>
                  <a:pt x="6120730" y="0"/>
                </a:lnTo>
                <a:lnTo>
                  <a:pt x="612073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121814">
            <a:off x="-1387977" y="-214376"/>
            <a:ext cx="6120730" cy="5486400"/>
          </a:xfrm>
          <a:custGeom>
            <a:avLst/>
            <a:gdLst/>
            <a:ahLst/>
            <a:cxnLst/>
            <a:rect r="r" b="b" t="t" l="l"/>
            <a:pathLst>
              <a:path h="5486400" w="6120730">
                <a:moveTo>
                  <a:pt x="0" y="0"/>
                </a:moveTo>
                <a:lnTo>
                  <a:pt x="6120730" y="0"/>
                </a:lnTo>
                <a:lnTo>
                  <a:pt x="612073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2E2E"/>
        </a:solidFill>
      </p:bgPr>
    </p:bg>
    <p:spTree>
      <p:nvGrpSpPr>
        <p:cNvPr id="1" name=""/>
        <p:cNvGrpSpPr/>
        <p:nvPr/>
      </p:nvGrpSpPr>
      <p:grpSpPr>
        <a:xfrm>
          <a:off x="0" y="0"/>
          <a:ext cx="0" cy="0"/>
          <a:chOff x="0" y="0"/>
          <a:chExt cx="0" cy="0"/>
        </a:xfrm>
      </p:grpSpPr>
      <p:sp>
        <p:nvSpPr>
          <p:cNvPr name="Freeform 2" id="2"/>
          <p:cNvSpPr/>
          <p:nvPr/>
        </p:nvSpPr>
        <p:spPr>
          <a:xfrm flipH="false" flipV="false" rot="0">
            <a:off x="6870600" y="3930351"/>
            <a:ext cx="11714721" cy="8044789"/>
          </a:xfrm>
          <a:custGeom>
            <a:avLst/>
            <a:gdLst/>
            <a:ahLst/>
            <a:cxnLst/>
            <a:rect r="r" b="b" t="t" l="l"/>
            <a:pathLst>
              <a:path h="8044789" w="11714721">
                <a:moveTo>
                  <a:pt x="0" y="0"/>
                </a:moveTo>
                <a:lnTo>
                  <a:pt x="11714721" y="0"/>
                </a:lnTo>
                <a:lnTo>
                  <a:pt x="11714721" y="8044789"/>
                </a:lnTo>
                <a:lnTo>
                  <a:pt x="0" y="8044789"/>
                </a:lnTo>
                <a:lnTo>
                  <a:pt x="0" y="0"/>
                </a:lnTo>
                <a:close/>
              </a:path>
            </a:pathLst>
          </a:custGeom>
          <a:blipFill>
            <a:blip r:embed="rId2"/>
            <a:stretch>
              <a:fillRect l="-9109" t="-5610" r="-12258" b="-9617"/>
            </a:stretch>
          </a:blipFill>
        </p:spPr>
      </p:sp>
      <p:sp>
        <p:nvSpPr>
          <p:cNvPr name="Freeform 3" id="3"/>
          <p:cNvSpPr/>
          <p:nvPr/>
        </p:nvSpPr>
        <p:spPr>
          <a:xfrm flipH="false" flipV="false" rot="0">
            <a:off x="18263270" y="8229600"/>
            <a:ext cx="6120730" cy="5486400"/>
          </a:xfrm>
          <a:custGeom>
            <a:avLst/>
            <a:gdLst/>
            <a:ahLst/>
            <a:cxnLst/>
            <a:rect r="r" b="b" t="t" l="l"/>
            <a:pathLst>
              <a:path h="5486400" w="6120730">
                <a:moveTo>
                  <a:pt x="0" y="0"/>
                </a:moveTo>
                <a:lnTo>
                  <a:pt x="6120730" y="0"/>
                </a:lnTo>
                <a:lnTo>
                  <a:pt x="612073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0248" y="0"/>
            <a:ext cx="6120730" cy="5486400"/>
          </a:xfrm>
          <a:custGeom>
            <a:avLst/>
            <a:gdLst/>
            <a:ahLst/>
            <a:cxnLst/>
            <a:rect r="r" b="b" t="t" l="l"/>
            <a:pathLst>
              <a:path h="5486400" w="6120730">
                <a:moveTo>
                  <a:pt x="0" y="0"/>
                </a:moveTo>
                <a:lnTo>
                  <a:pt x="6120730" y="0"/>
                </a:lnTo>
                <a:lnTo>
                  <a:pt x="612073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134107">
            <a:off x="-426659" y="8501726"/>
            <a:ext cx="5513553" cy="4942148"/>
          </a:xfrm>
          <a:custGeom>
            <a:avLst/>
            <a:gdLst/>
            <a:ahLst/>
            <a:cxnLst/>
            <a:rect r="r" b="b" t="t" l="l"/>
            <a:pathLst>
              <a:path h="4942148" w="5513553">
                <a:moveTo>
                  <a:pt x="0" y="0"/>
                </a:moveTo>
                <a:lnTo>
                  <a:pt x="5513553" y="0"/>
                </a:lnTo>
                <a:lnTo>
                  <a:pt x="5513553" y="4942148"/>
                </a:lnTo>
                <a:lnTo>
                  <a:pt x="0" y="49421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1323635" y="-2068650"/>
            <a:ext cx="6120730" cy="5486400"/>
          </a:xfrm>
          <a:custGeom>
            <a:avLst/>
            <a:gdLst/>
            <a:ahLst/>
            <a:cxnLst/>
            <a:rect r="r" b="b" t="t" l="l"/>
            <a:pathLst>
              <a:path h="5486400" w="6120730">
                <a:moveTo>
                  <a:pt x="0" y="0"/>
                </a:moveTo>
                <a:lnTo>
                  <a:pt x="6120730" y="0"/>
                </a:lnTo>
                <a:lnTo>
                  <a:pt x="612073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8415670" y="8382000"/>
            <a:ext cx="6120730" cy="5486400"/>
          </a:xfrm>
          <a:custGeom>
            <a:avLst/>
            <a:gdLst/>
            <a:ahLst/>
            <a:cxnLst/>
            <a:rect r="r" b="b" t="t" l="l"/>
            <a:pathLst>
              <a:path h="5486400" w="6120730">
                <a:moveTo>
                  <a:pt x="0" y="0"/>
                </a:moveTo>
                <a:lnTo>
                  <a:pt x="6120730" y="0"/>
                </a:lnTo>
                <a:lnTo>
                  <a:pt x="612073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870600" y="1228725"/>
            <a:ext cx="10642799" cy="3570605"/>
          </a:xfrm>
          <a:prstGeom prst="rect">
            <a:avLst/>
          </a:prstGeom>
        </p:spPr>
        <p:txBody>
          <a:bodyPr anchor="t" rtlCol="false" tIns="0" lIns="0" bIns="0" rIns="0">
            <a:spAutoFit/>
          </a:bodyPr>
          <a:lstStyle/>
          <a:p>
            <a:pPr algn="ctr">
              <a:lnSpc>
                <a:spcPts val="9520"/>
              </a:lnSpc>
            </a:pPr>
            <a:r>
              <a:rPr lang="en-US" sz="6800" b="true">
                <a:solidFill>
                  <a:srgbClr val="FFFFFF"/>
                </a:solidFill>
                <a:latin typeface="Open Sans Bold"/>
                <a:ea typeface="Open Sans Bold"/>
                <a:cs typeface="Open Sans Bold"/>
                <a:sym typeface="Open Sans Bold"/>
              </a:rPr>
              <a:t>Categorical distributions</a:t>
            </a:r>
          </a:p>
          <a:p>
            <a:pPr algn="ctr">
              <a:lnSpc>
                <a:spcPts val="9520"/>
              </a:lnSpc>
            </a:pPr>
          </a:p>
          <a:p>
            <a:pPr algn="ctr">
              <a:lnSpc>
                <a:spcPts val="95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2E2E"/>
        </a:solidFill>
      </p:bgPr>
    </p:bg>
    <p:spTree>
      <p:nvGrpSpPr>
        <p:cNvPr id="1" name=""/>
        <p:cNvGrpSpPr/>
        <p:nvPr/>
      </p:nvGrpSpPr>
      <p:grpSpPr>
        <a:xfrm>
          <a:off x="0" y="0"/>
          <a:ext cx="0" cy="0"/>
          <a:chOff x="0" y="0"/>
          <a:chExt cx="0" cy="0"/>
        </a:xfrm>
      </p:grpSpPr>
      <p:sp>
        <p:nvSpPr>
          <p:cNvPr name="Freeform 2" id="2"/>
          <p:cNvSpPr/>
          <p:nvPr/>
        </p:nvSpPr>
        <p:spPr>
          <a:xfrm flipH="false" flipV="false" rot="0">
            <a:off x="924962" y="5573949"/>
            <a:ext cx="22534076" cy="4603049"/>
          </a:xfrm>
          <a:custGeom>
            <a:avLst/>
            <a:gdLst/>
            <a:ahLst/>
            <a:cxnLst/>
            <a:rect r="r" b="b" t="t" l="l"/>
            <a:pathLst>
              <a:path h="4603049" w="22534076">
                <a:moveTo>
                  <a:pt x="0" y="0"/>
                </a:moveTo>
                <a:lnTo>
                  <a:pt x="22534076" y="0"/>
                </a:lnTo>
                <a:lnTo>
                  <a:pt x="22534076" y="4603049"/>
                </a:lnTo>
                <a:lnTo>
                  <a:pt x="0" y="4603049"/>
                </a:lnTo>
                <a:lnTo>
                  <a:pt x="0" y="0"/>
                </a:lnTo>
                <a:close/>
              </a:path>
            </a:pathLst>
          </a:custGeom>
          <a:blipFill>
            <a:blip r:embed="rId2"/>
            <a:stretch>
              <a:fillRect l="-992" t="-10936" r="-5212" b="-9721"/>
            </a:stretch>
          </a:blipFill>
        </p:spPr>
      </p:sp>
      <p:sp>
        <p:nvSpPr>
          <p:cNvPr name="Freeform 3" id="3"/>
          <p:cNvSpPr/>
          <p:nvPr/>
        </p:nvSpPr>
        <p:spPr>
          <a:xfrm flipH="false" flipV="false" rot="0">
            <a:off x="-1688765" y="-343199"/>
            <a:ext cx="6120730" cy="5486400"/>
          </a:xfrm>
          <a:custGeom>
            <a:avLst/>
            <a:gdLst/>
            <a:ahLst/>
            <a:cxnLst/>
            <a:rect r="r" b="b" t="t" l="l"/>
            <a:pathLst>
              <a:path h="5486400" w="6120730">
                <a:moveTo>
                  <a:pt x="0" y="0"/>
                </a:moveTo>
                <a:lnTo>
                  <a:pt x="6120730" y="0"/>
                </a:lnTo>
                <a:lnTo>
                  <a:pt x="6120730"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644185" y="1934402"/>
            <a:ext cx="7095629" cy="2370455"/>
          </a:xfrm>
          <a:prstGeom prst="rect">
            <a:avLst/>
          </a:prstGeom>
        </p:spPr>
        <p:txBody>
          <a:bodyPr anchor="t" rtlCol="false" tIns="0" lIns="0" bIns="0" rIns="0">
            <a:spAutoFit/>
          </a:bodyPr>
          <a:lstStyle/>
          <a:p>
            <a:pPr algn="ctr">
              <a:lnSpc>
                <a:spcPts val="9520"/>
              </a:lnSpc>
            </a:pPr>
            <a:r>
              <a:rPr lang="en-US" sz="6800" b="true">
                <a:solidFill>
                  <a:srgbClr val="FFFFFF"/>
                </a:solidFill>
                <a:latin typeface="Open Sans Bold"/>
                <a:ea typeface="Open Sans Bold"/>
                <a:cs typeface="Open Sans Bold"/>
                <a:sym typeface="Open Sans Bold"/>
              </a:rPr>
              <a:t>2-d distributions</a:t>
            </a:r>
          </a:p>
          <a:p>
            <a:pPr algn="ctr">
              <a:lnSpc>
                <a:spcPts val="952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2E2E"/>
        </a:solidFill>
      </p:bgPr>
    </p:bg>
    <p:spTree>
      <p:nvGrpSpPr>
        <p:cNvPr id="1" name=""/>
        <p:cNvGrpSpPr/>
        <p:nvPr/>
      </p:nvGrpSpPr>
      <p:grpSpPr>
        <a:xfrm>
          <a:off x="0" y="0"/>
          <a:ext cx="0" cy="0"/>
          <a:chOff x="0" y="0"/>
          <a:chExt cx="0" cy="0"/>
        </a:xfrm>
      </p:grpSpPr>
      <p:sp>
        <p:nvSpPr>
          <p:cNvPr name="Freeform 2" id="2"/>
          <p:cNvSpPr/>
          <p:nvPr/>
        </p:nvSpPr>
        <p:spPr>
          <a:xfrm flipH="false" flipV="false" rot="0">
            <a:off x="1137465" y="3925531"/>
            <a:ext cx="22109070" cy="7143461"/>
          </a:xfrm>
          <a:custGeom>
            <a:avLst/>
            <a:gdLst/>
            <a:ahLst/>
            <a:cxnLst/>
            <a:rect r="r" b="b" t="t" l="l"/>
            <a:pathLst>
              <a:path h="7143461" w="22109070">
                <a:moveTo>
                  <a:pt x="0" y="0"/>
                </a:moveTo>
                <a:lnTo>
                  <a:pt x="22109070" y="0"/>
                </a:lnTo>
                <a:lnTo>
                  <a:pt x="22109070" y="7143461"/>
                </a:lnTo>
                <a:lnTo>
                  <a:pt x="0" y="7143461"/>
                </a:lnTo>
                <a:lnTo>
                  <a:pt x="0" y="0"/>
                </a:lnTo>
                <a:close/>
              </a:path>
            </a:pathLst>
          </a:custGeom>
          <a:blipFill>
            <a:blip r:embed="rId2"/>
            <a:stretch>
              <a:fillRect l="-1963" t="0" r="-8975" b="-6357"/>
            </a:stretch>
          </a:blipFill>
        </p:spPr>
      </p:sp>
      <p:sp>
        <p:nvSpPr>
          <p:cNvPr name="TextBox 3" id="3"/>
          <p:cNvSpPr txBox="true"/>
          <p:nvPr/>
        </p:nvSpPr>
        <p:spPr>
          <a:xfrm rot="0">
            <a:off x="7282557" y="1228725"/>
            <a:ext cx="9818887" cy="1170305"/>
          </a:xfrm>
          <a:prstGeom prst="rect">
            <a:avLst/>
          </a:prstGeom>
        </p:spPr>
        <p:txBody>
          <a:bodyPr anchor="t" rtlCol="false" tIns="0" lIns="0" bIns="0" rIns="0">
            <a:spAutoFit/>
          </a:bodyPr>
          <a:lstStyle/>
          <a:p>
            <a:pPr algn="ctr">
              <a:lnSpc>
                <a:spcPts val="9520"/>
              </a:lnSpc>
            </a:pPr>
            <a:r>
              <a:rPr lang="en-US" sz="6800" b="true">
                <a:solidFill>
                  <a:srgbClr val="FFFFFF"/>
                </a:solidFill>
                <a:latin typeface="Open Sans Bold"/>
                <a:ea typeface="Open Sans Bold"/>
                <a:cs typeface="Open Sans Bold"/>
                <a:sym typeface="Open Sans Bold"/>
              </a:rPr>
              <a:t>Time series and Values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12E2E"/>
        </a:solidFill>
      </p:bgPr>
    </p:bg>
    <p:spTree>
      <p:nvGrpSpPr>
        <p:cNvPr id="1" name=""/>
        <p:cNvGrpSpPr/>
        <p:nvPr/>
      </p:nvGrpSpPr>
      <p:grpSpPr>
        <a:xfrm>
          <a:off x="0" y="0"/>
          <a:ext cx="0" cy="0"/>
          <a:chOff x="0" y="0"/>
          <a:chExt cx="0" cy="0"/>
        </a:xfrm>
      </p:grpSpPr>
      <p:sp>
        <p:nvSpPr>
          <p:cNvPr name="Freeform 2" id="2"/>
          <p:cNvSpPr/>
          <p:nvPr/>
        </p:nvSpPr>
        <p:spPr>
          <a:xfrm flipH="false" flipV="false" rot="0">
            <a:off x="1371600" y="2813532"/>
            <a:ext cx="21863006" cy="6938114"/>
          </a:xfrm>
          <a:custGeom>
            <a:avLst/>
            <a:gdLst/>
            <a:ahLst/>
            <a:cxnLst/>
            <a:rect r="r" b="b" t="t" l="l"/>
            <a:pathLst>
              <a:path h="6938114" w="21863006">
                <a:moveTo>
                  <a:pt x="0" y="0"/>
                </a:moveTo>
                <a:lnTo>
                  <a:pt x="21863006" y="0"/>
                </a:lnTo>
                <a:lnTo>
                  <a:pt x="21863006" y="6938114"/>
                </a:lnTo>
                <a:lnTo>
                  <a:pt x="0" y="6938114"/>
                </a:lnTo>
                <a:lnTo>
                  <a:pt x="0" y="0"/>
                </a:lnTo>
                <a:close/>
              </a:path>
            </a:pathLst>
          </a:custGeom>
          <a:blipFill>
            <a:blip r:embed="rId2"/>
            <a:stretch>
              <a:fillRect l="-3971" t="0" r="-3326" b="-28467"/>
            </a:stretch>
          </a:blipFill>
        </p:spPr>
      </p:sp>
      <p:sp>
        <p:nvSpPr>
          <p:cNvPr name="Freeform 3" id="3"/>
          <p:cNvSpPr/>
          <p:nvPr/>
        </p:nvSpPr>
        <p:spPr>
          <a:xfrm flipH="false" flipV="false" rot="0">
            <a:off x="1371600" y="9751646"/>
            <a:ext cx="21863006" cy="2235968"/>
          </a:xfrm>
          <a:custGeom>
            <a:avLst/>
            <a:gdLst/>
            <a:ahLst/>
            <a:cxnLst/>
            <a:rect r="r" b="b" t="t" l="l"/>
            <a:pathLst>
              <a:path h="2235968" w="21863006">
                <a:moveTo>
                  <a:pt x="0" y="0"/>
                </a:moveTo>
                <a:lnTo>
                  <a:pt x="21863006" y="0"/>
                </a:lnTo>
                <a:lnTo>
                  <a:pt x="21863006" y="2235968"/>
                </a:lnTo>
                <a:lnTo>
                  <a:pt x="0" y="2235968"/>
                </a:lnTo>
                <a:lnTo>
                  <a:pt x="0" y="0"/>
                </a:lnTo>
                <a:close/>
              </a:path>
            </a:pathLst>
          </a:custGeom>
          <a:blipFill>
            <a:blip r:embed="rId3"/>
            <a:stretch>
              <a:fillRect l="-760" t="-3155" r="0" b="-3155"/>
            </a:stretch>
          </a:blipFill>
        </p:spPr>
      </p:sp>
      <p:sp>
        <p:nvSpPr>
          <p:cNvPr name="TextBox 4" id="4"/>
          <p:cNvSpPr txBox="true"/>
          <p:nvPr/>
        </p:nvSpPr>
        <p:spPr>
          <a:xfrm rot="0">
            <a:off x="7612112" y="761239"/>
            <a:ext cx="9159776" cy="3570605"/>
          </a:xfrm>
          <a:prstGeom prst="rect">
            <a:avLst/>
          </a:prstGeom>
        </p:spPr>
        <p:txBody>
          <a:bodyPr anchor="t" rtlCol="false" tIns="0" lIns="0" bIns="0" rIns="0">
            <a:spAutoFit/>
          </a:bodyPr>
          <a:lstStyle/>
          <a:p>
            <a:pPr algn="ctr">
              <a:lnSpc>
                <a:spcPts val="9520"/>
              </a:lnSpc>
            </a:pPr>
            <a:r>
              <a:rPr lang="en-US" sz="6800" b="true">
                <a:solidFill>
                  <a:srgbClr val="FFFFFF"/>
                </a:solidFill>
                <a:latin typeface="Open Sans Bold"/>
                <a:ea typeface="Open Sans Bold"/>
                <a:cs typeface="Open Sans Bold"/>
                <a:sym typeface="Open Sans Bold"/>
              </a:rPr>
              <a:t>Faceted distributions</a:t>
            </a:r>
          </a:p>
          <a:p>
            <a:pPr algn="ctr">
              <a:lnSpc>
                <a:spcPts val="9520"/>
              </a:lnSpc>
            </a:pPr>
          </a:p>
          <a:p>
            <a:pPr algn="ctr">
              <a:lnSpc>
                <a:spcPts val="95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DAGdjXp8brg</dc:identifier>
  <dcterms:modified xsi:type="dcterms:W3CDTF">2011-08-01T06:04:30Z</dcterms:modified>
  <cp:revision>1</cp:revision>
  <dc:title>Hitam dan Hijau Geometris Trading Tips Youtube Banner</dc:title>
</cp:coreProperties>
</file>